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770" r:id="rId4"/>
    <p:sldId id="771" r:id="rId5"/>
    <p:sldId id="772" r:id="rId6"/>
    <p:sldId id="780" r:id="rId7"/>
    <p:sldId id="781" r:id="rId8"/>
    <p:sldId id="782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959478-ED21-4085-8346-E8370BAF2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CD78F98-6E3A-4DFC-A542-B17F4C543B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19E8CB-3368-49D6-B425-493C94D06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A419-6D2B-4006-85C1-05ACE1BDE82D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1443FB-A7DD-420A-9A00-5975D5CC7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0B46D9-4D78-4EF6-A44B-3C2A470E9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2679-50D1-4A1D-98CA-51BEB039BC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1588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87D356-FAB0-4563-8485-8D522AA5C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C2C8942-A1A7-4EDA-BA8B-2092F54C5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EB1B30-EB9F-4A22-93C2-F80EA9D50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A419-6D2B-4006-85C1-05ACE1BDE82D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352A8B-15E4-499B-87A7-938A5A2B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D955CE-9998-4F51-A5CA-FB8A04EA2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2679-50D1-4A1D-98CA-51BEB039BC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528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D956013-67DB-42CA-8270-05F304C27C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EBEE80F-C816-459C-9728-61763ADB1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BF5DDF-A769-4C49-ADA2-BE264D659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A419-6D2B-4006-85C1-05ACE1BDE82D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F08AEF-1A80-4063-B22F-297B4A083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030296-84AB-487A-9976-FEE55230C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2679-50D1-4A1D-98CA-51BEB039BC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7010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51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47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22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89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15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91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61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CB5AB4-D0F4-4366-BA43-F75097CD8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C76F3C-F228-4F2D-A643-DBCA0873A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AC1C48-C20D-44C3-8D12-12B5A5E6D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A419-6D2B-4006-85C1-05ACE1BDE82D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6ECB93-6E40-4D27-9127-380AF6DFB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66D318-97D2-4905-938A-0F3AA6755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2679-50D1-4A1D-98CA-51BEB039BC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6541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43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05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1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A5373F-A26A-4A82-88A2-3890ADD25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6345C33-F269-405A-8692-CBC2E710A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9650B4-ABF0-4753-955C-51504E86C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A419-6D2B-4006-85C1-05ACE1BDE82D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EC3CF0-6502-4915-BC02-FD3FDD210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7D9D42-D0BC-46DB-B15B-F96E52BA1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2679-50D1-4A1D-98CA-51BEB039BC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5537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ADC113-9458-4117-BC58-C91798737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D9FC12-2528-4682-B4EC-D4DF65C206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CE44898-604B-4B95-BF47-CC07F8D0D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52B16B2-2B83-4971-B69A-2235DB618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A419-6D2B-4006-85C1-05ACE1BDE82D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8091044-ECC6-4A57-A1F0-7C25A8682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865C18E-B769-4EC1-BB95-274C17EA2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2679-50D1-4A1D-98CA-51BEB039BC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463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9CBEA5-BF4A-480E-892E-73E56FCA9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67A72A7-AF2F-4DB7-BC20-532D0FCE5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2B2474E-01C8-430B-BDEF-C32FF8701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50F0634-129D-4B8D-AC9C-47ACF4DE9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8D8410B-1AC7-48AA-B4CF-6504A1219C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E7282C3-08A2-4E75-8D63-DC7D62B3A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A419-6D2B-4006-85C1-05ACE1BDE82D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C724F4E-62E0-4719-8C9D-0F1B063AE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9754732-AA36-45A4-8200-7ADF32EFF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2679-50D1-4A1D-98CA-51BEB039BC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01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C3D90F-D8DE-441B-872F-97198477F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93F0501-F65B-4EF7-863E-658BE65C0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A419-6D2B-4006-85C1-05ACE1BDE82D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9CFC940-EFA9-4D6E-BEFE-87B8423A9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D09FBF8-FEF9-4851-ADAB-6C0EF3C89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2679-50D1-4A1D-98CA-51BEB039BC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5061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27C3E5B-D2E1-4C2F-A89D-20A4B2CEF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A419-6D2B-4006-85C1-05ACE1BDE82D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1F746F0-BFDF-4226-93F4-589F88515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D80FBC9-FA82-4AE0-BC72-A8EE3CC2A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2679-50D1-4A1D-98CA-51BEB039BC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954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1E83F5-1514-414D-932B-0808391D7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DBC52D-F2AB-4E94-A789-2488FC3D0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827243D-A528-4AA2-B384-7B7F96AF7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A5EEB64-2D6E-4D95-B089-440F6076B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A419-6D2B-4006-85C1-05ACE1BDE82D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3D3AF68-6489-48F3-B929-76C9CBB43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70E4C5A-5784-4A9E-B2A6-9DEB78276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2679-50D1-4A1D-98CA-51BEB039BC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979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26398E-F00E-4A67-8C58-F78775666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F4A6A4C-664E-46AB-98B1-0A0FD7CAED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2F003F2-797F-40A6-B887-71370FEBC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F3F4609-4D61-4DCA-8E76-B388040EF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A419-6D2B-4006-85C1-05ACE1BDE82D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9BE1427-64FE-42E0-B5B4-288E1E666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56B1753-DCCD-4B3B-B982-677D7FC0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2679-50D1-4A1D-98CA-51BEB039BC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704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3F7C36B-EEE0-420B-A168-6AEBE4F0D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394CEA-1802-4AD6-99F8-A5AE08DD3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6A8B4A-1608-4B2A-A8D8-FDDCA87878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9A419-6D2B-4006-85C1-05ACE1BDE82D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8927FA8-0DB3-4656-87CF-84F0DFBA9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569E74-E2C1-4415-B0E9-710B7C092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D2679-50D1-4A1D-98CA-51BEB039BC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282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6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chooltv.nl/video/zwangerschap-voorkomen-hoe-bescherm-je-jezelf/#q=voorbehoedsmiddelen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ense.info/nl/soas/soorten-soas/wat-zijn-soas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4E8977-B0C0-422D-BBB4-98F0441C0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nl-NL" sz="5400" b="1"/>
              <a:t>Les 4 Veilig </a:t>
            </a:r>
            <a:r>
              <a:rPr lang="nl-NL" sz="5400" b="1" dirty="0"/>
              <a:t>vrijen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E130EA3-8315-4BC9-A96E-6D829088A2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nl-NL" sz="2000"/>
              <a:t>Basisstof 6 en 8</a:t>
            </a:r>
          </a:p>
        </p:txBody>
      </p:sp>
      <p:sp>
        <p:nvSpPr>
          <p:cNvPr id="1028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veilig vrijen | Lectrr">
            <a:extLst>
              <a:ext uri="{FF2B5EF4-FFF2-40B4-BE49-F238E27FC236}">
                <a16:creationId xmlns:a16="http://schemas.microsoft.com/office/drawing/2014/main" id="{8764E882-BD38-45E5-B51E-4F5797E036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4" r="6708" b="2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062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1191C-CAB3-4C8E-BC15-0E9A058A5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nl-NL" b="1" dirty="0"/>
              <a:t>B6 Geboorteregeling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99B237-3BB8-4A6C-B385-36F813EED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0" y="1428524"/>
            <a:ext cx="8763000" cy="4983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b="1" dirty="0"/>
              <a:t>Geboorteregeling</a:t>
            </a:r>
            <a:r>
              <a:rPr lang="nl-NL" sz="2400" dirty="0"/>
              <a:t>: een vrouw bepaalt (meestal samen met een man) of zij een kind wil of niet. 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u="sng" dirty="0"/>
              <a:t>Zwangerschap voorkomen: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b="1" dirty="0"/>
              <a:t>Onbetrouwbare methoden:</a:t>
            </a:r>
          </a:p>
          <a:p>
            <a:pPr marL="0" indent="0">
              <a:buNone/>
            </a:pPr>
            <a:r>
              <a:rPr lang="nl-NL" sz="2400" dirty="0"/>
              <a:t>• </a:t>
            </a:r>
            <a:r>
              <a:rPr lang="nl-NL" sz="2400" b="1" dirty="0"/>
              <a:t>Periodieke onthouding</a:t>
            </a:r>
            <a:r>
              <a:rPr lang="nl-NL" sz="2400" dirty="0"/>
              <a:t>: geen geslachtsgemeenschap tijdens vruchtbare periode (tijdstip ovulatie is niet precies vast te stellen).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• </a:t>
            </a:r>
            <a:r>
              <a:rPr lang="nl-NL" sz="2400" b="1" dirty="0"/>
              <a:t>Coïtus interruptus </a:t>
            </a:r>
            <a:r>
              <a:rPr lang="nl-NL" sz="2400" dirty="0"/>
              <a:t>(onderbroken geslachtsgemeenschap): de man trekt zijn penis vlak voor de zaadlozing uit de vagina terug (voorvocht met zaadcellen kunnen al vóór de zaadlozing de penis verlaten).</a:t>
            </a:r>
          </a:p>
        </p:txBody>
      </p:sp>
    </p:spTree>
    <p:extLst>
      <p:ext uri="{BB962C8B-B14F-4D97-AF65-F5344CB8AC3E}">
        <p14:creationId xmlns:p14="http://schemas.microsoft.com/office/powerpoint/2010/main" val="2399537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F61B0D-5E6D-4E48-B0EE-8886C20D2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232406"/>
            <a:ext cx="8229600" cy="3425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dirty="0"/>
              <a:t>Betrouwbare methoden:</a:t>
            </a:r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r>
              <a:rPr lang="nl-NL" sz="2400" dirty="0"/>
              <a:t>• </a:t>
            </a:r>
            <a:r>
              <a:rPr lang="nl-NL" sz="2400" b="1" dirty="0"/>
              <a:t>Condoom</a:t>
            </a:r>
            <a:r>
              <a:rPr lang="nl-NL" sz="2400" dirty="0"/>
              <a:t>: een rubber hoesje wordt om de penis geschoven. </a:t>
            </a:r>
            <a:r>
              <a:rPr lang="nl-NL" sz="2400" i="1" dirty="0"/>
              <a:t>Biedt tevens bescherming tegen soa’s (o.a. aids). Betrouwbaar.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• </a:t>
            </a:r>
            <a:r>
              <a:rPr lang="nl-NL" sz="2400" b="1" dirty="0"/>
              <a:t>De pil</a:t>
            </a:r>
            <a:r>
              <a:rPr lang="nl-NL" sz="2400" dirty="0"/>
              <a:t>: wordt dagelijks ingenomen door de vrouw. Bevat bepaalde hormonen, waardoor geen ovulatie meer optreedt. </a:t>
            </a:r>
            <a:r>
              <a:rPr lang="nl-NL" sz="2400" i="1" dirty="0"/>
              <a:t>Zeer betrouwbaar.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090B436-50A2-44B6-B430-0C34CDE58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577" y="5482241"/>
            <a:ext cx="1908174" cy="127211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66474A0-C697-42BC-93A3-09710132E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657" y="3834792"/>
            <a:ext cx="2267266" cy="239110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19ED052-3E02-43BA-B11C-95A7A4585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5030347"/>
            <a:ext cx="1948070" cy="172401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B138838-4285-4E51-8C0F-D08BC9C17E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9185" y="3657601"/>
            <a:ext cx="3019846" cy="171473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DE55E5ED-6626-48A3-BBE4-A6D018BCF7A4}"/>
              </a:ext>
            </a:extLst>
          </p:cNvPr>
          <p:cNvSpPr/>
          <p:nvPr/>
        </p:nvSpPr>
        <p:spPr>
          <a:xfrm>
            <a:off x="5181600" y="194500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800" dirty="0">
                <a:solidFill>
                  <a:prstClr val="black"/>
                </a:solidFill>
                <a:latin typeface="Calibri"/>
                <a:hlinkClick r:id="rId6"/>
              </a:rPr>
              <a:t>https://schooltv.nl/video/zwangerschap-voorkomen-hoe-bescherm-je-jezelf/#q=voorbehoedsmiddelen</a:t>
            </a:r>
            <a:endParaRPr lang="nl-NL" sz="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0856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0D9CDA-8DD4-4F82-998C-22F77DD3B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 </a:t>
            </a:r>
            <a:r>
              <a:rPr lang="nl-NL" b="1" dirty="0"/>
              <a:t>Noodmaatregelen tegen ongewenste zwangerschap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CB70B73-6059-4382-987D-5501B847E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3406852"/>
            <a:ext cx="2590800" cy="1423699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61A298DB-8296-44CE-BF81-E6D2E8F8F85B}"/>
              </a:ext>
            </a:extLst>
          </p:cNvPr>
          <p:cNvSpPr/>
          <p:nvPr/>
        </p:nvSpPr>
        <p:spPr>
          <a:xfrm>
            <a:off x="1666460" y="1600200"/>
            <a:ext cx="91539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prstClr val="black"/>
                </a:solidFill>
                <a:latin typeface="Calibri"/>
              </a:rPr>
              <a:t>–</a:t>
            </a:r>
            <a:r>
              <a:rPr lang="nl-NL" sz="2400" b="1" dirty="0">
                <a:solidFill>
                  <a:prstClr val="black"/>
                </a:solidFill>
                <a:latin typeface="Calibri"/>
              </a:rPr>
              <a:t> Morning-afterpil</a:t>
            </a:r>
            <a:r>
              <a:rPr lang="nl-NL" sz="2400" dirty="0">
                <a:solidFill>
                  <a:prstClr val="black"/>
                </a:solidFill>
                <a:latin typeface="Calibri"/>
              </a:rPr>
              <a:t>: tot 3 dagen na de geslachtsgemeenschap. </a:t>
            </a:r>
          </a:p>
          <a:p>
            <a:r>
              <a:rPr lang="nl-NL" sz="2400" dirty="0">
                <a:solidFill>
                  <a:prstClr val="black"/>
                </a:solidFill>
                <a:latin typeface="Calibri"/>
              </a:rPr>
              <a:t>– </a:t>
            </a:r>
            <a:r>
              <a:rPr lang="nl-NL" sz="2400" b="1" dirty="0">
                <a:solidFill>
                  <a:prstClr val="black"/>
                </a:solidFill>
                <a:latin typeface="Calibri"/>
              </a:rPr>
              <a:t>Abortuspil</a:t>
            </a:r>
            <a:r>
              <a:rPr lang="nl-NL" sz="2400" dirty="0">
                <a:solidFill>
                  <a:prstClr val="black"/>
                </a:solidFill>
                <a:latin typeface="Calibri"/>
              </a:rPr>
              <a:t>: t/m de 7e week van de zwangerschap.</a:t>
            </a:r>
          </a:p>
          <a:p>
            <a:r>
              <a:rPr lang="nl-NL" sz="2400" dirty="0">
                <a:solidFill>
                  <a:prstClr val="black"/>
                </a:solidFill>
                <a:latin typeface="Calibri"/>
              </a:rPr>
              <a:t>– </a:t>
            </a:r>
            <a:r>
              <a:rPr lang="nl-NL" sz="2400" b="1" dirty="0">
                <a:solidFill>
                  <a:prstClr val="black"/>
                </a:solidFill>
                <a:latin typeface="Calibri"/>
              </a:rPr>
              <a:t>Zuigcurettage</a:t>
            </a:r>
            <a:r>
              <a:rPr lang="nl-NL" sz="2400" dirty="0">
                <a:solidFill>
                  <a:prstClr val="black"/>
                </a:solidFill>
                <a:latin typeface="Calibri"/>
              </a:rPr>
              <a:t>: tot de 13e week van de zwangerschap. </a:t>
            </a:r>
          </a:p>
          <a:p>
            <a:r>
              <a:rPr lang="nl-NL" sz="2400" dirty="0">
                <a:solidFill>
                  <a:prstClr val="black"/>
                </a:solidFill>
                <a:latin typeface="Calibri"/>
              </a:rPr>
              <a:t>– </a:t>
            </a:r>
            <a:r>
              <a:rPr lang="nl-NL" sz="2400" b="1" dirty="0">
                <a:solidFill>
                  <a:prstClr val="black"/>
                </a:solidFill>
                <a:latin typeface="Calibri"/>
              </a:rPr>
              <a:t>Late abortus</a:t>
            </a:r>
            <a:r>
              <a:rPr lang="nl-NL" sz="2400" dirty="0">
                <a:solidFill>
                  <a:prstClr val="black"/>
                </a:solidFill>
                <a:latin typeface="Calibri"/>
              </a:rPr>
              <a:t>: tussen 13</a:t>
            </a:r>
            <a:r>
              <a:rPr lang="nl-NL" sz="2400" baseline="30000" dirty="0">
                <a:solidFill>
                  <a:prstClr val="black"/>
                </a:solidFill>
                <a:latin typeface="Calibri"/>
              </a:rPr>
              <a:t>e </a:t>
            </a:r>
            <a:r>
              <a:rPr lang="nl-NL" sz="2400" dirty="0">
                <a:solidFill>
                  <a:prstClr val="black"/>
                </a:solidFill>
                <a:latin typeface="Calibri"/>
              </a:rPr>
              <a:t>en 23e week van de zwangerschap.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571F811-85CB-4F78-AA09-2953FE6FD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855" y="4419600"/>
            <a:ext cx="6145488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65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30D505-8009-4E0D-870F-92DBE2893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B8 Seksueel overdraagbare aandoeningen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9830D2-A91D-44F1-A771-76CC7DABB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b="1" dirty="0"/>
              <a:t>Soa’s (seksueel overdraagbare aandoeningen) of geslachtsziekten</a:t>
            </a:r>
            <a:r>
              <a:rPr lang="nl-NL" sz="2400" dirty="0"/>
              <a:t>: via intiem lichamelijk contact met een besmette persoon (mond, geslachtsdeel, anus).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C8D8908-4B30-44D3-B7A5-22C7610D2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429" y="3048001"/>
            <a:ext cx="6801143" cy="365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27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CEC7F5-0487-4D00-9FAD-16159951F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Chlamydia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CE187A-992E-4E99-A09C-96BDC8CC1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– De ziekteverwekker is een </a:t>
            </a:r>
            <a:r>
              <a:rPr lang="nl-NL" sz="2400" u="sng" dirty="0"/>
              <a:t>bacterie</a:t>
            </a:r>
            <a:r>
              <a:rPr lang="nl-NL" sz="2400" dirty="0"/>
              <a:t>. </a:t>
            </a:r>
          </a:p>
          <a:p>
            <a:pPr marL="0" indent="0">
              <a:buNone/>
            </a:pPr>
            <a:r>
              <a:rPr lang="nl-NL" sz="2400" dirty="0"/>
              <a:t>– Ziekteverschijnselen: vaak afwezig, soms (waterige) afscheiding uit urinebuis of vagina, pijn bij het plassen of bloedverlies uit de vagina. </a:t>
            </a:r>
          </a:p>
          <a:p>
            <a:pPr marL="0" indent="0">
              <a:buNone/>
            </a:pPr>
            <a:r>
              <a:rPr lang="nl-NL" sz="2400" dirty="0"/>
              <a:t>– Een onbehandelde chlamydia kan bij vrouwen leiden tot </a:t>
            </a:r>
            <a:r>
              <a:rPr lang="nl-NL" sz="2400" u="sng" dirty="0"/>
              <a:t>onvruchtbaarheid</a:t>
            </a:r>
            <a:r>
              <a:rPr lang="nl-NL" sz="2400" dirty="0"/>
              <a:t> en </a:t>
            </a:r>
            <a:r>
              <a:rPr lang="nl-NL" sz="2400" u="sng" dirty="0"/>
              <a:t>buitenbaarmoederlijke zwangerschap</a:t>
            </a:r>
            <a:r>
              <a:rPr lang="nl-NL" sz="2400" dirty="0"/>
              <a:t> en bij mannen tot </a:t>
            </a:r>
            <a:r>
              <a:rPr lang="nl-NL" sz="2400" u="sng" dirty="0"/>
              <a:t>bijbalontsteking</a:t>
            </a:r>
            <a:r>
              <a:rPr lang="nl-NL" sz="2400" dirty="0"/>
              <a:t>.</a:t>
            </a:r>
          </a:p>
          <a:p>
            <a:pPr marL="0" indent="0">
              <a:buNone/>
            </a:pPr>
            <a:r>
              <a:rPr lang="nl-NL" sz="2400" dirty="0"/>
              <a:t> – Besmette personen zonder ziekteverschijnselen kunnen anderen besmetten. </a:t>
            </a:r>
          </a:p>
          <a:p>
            <a:pPr marL="0" indent="0">
              <a:buNone/>
            </a:pPr>
            <a:r>
              <a:rPr lang="nl-NL" sz="2400" dirty="0"/>
              <a:t>– Genezing is mogelijk door behandeling met </a:t>
            </a:r>
            <a:r>
              <a:rPr lang="nl-NL" sz="2400" u="sng" dirty="0"/>
              <a:t>antibioticum</a:t>
            </a:r>
            <a:r>
              <a:rPr lang="nl-NL" sz="2400" dirty="0"/>
              <a:t>.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25ACBE1-98F7-46F5-BEE0-0BFE84EF07EE}"/>
              </a:ext>
            </a:extLst>
          </p:cNvPr>
          <p:cNvSpPr/>
          <p:nvPr/>
        </p:nvSpPr>
        <p:spPr>
          <a:xfrm>
            <a:off x="4419600" y="5802997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800" dirty="0">
                <a:solidFill>
                  <a:prstClr val="black"/>
                </a:solidFill>
                <a:latin typeface="Calibri"/>
                <a:hlinkClick r:id="rId2"/>
              </a:rPr>
              <a:t>https://sense.info/nl/soas/soorten-soas/wat-zijn-soas</a:t>
            </a:r>
            <a:endParaRPr lang="nl-NL" sz="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5462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BEFAD6-AA61-4481-988E-0FAA93BE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Aids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9DB957-CB6E-4817-881B-E54A6D97E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600201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– De ziekteverwekker is een </a:t>
            </a:r>
            <a:r>
              <a:rPr lang="nl-NL" sz="2400" u="sng" dirty="0"/>
              <a:t>virus</a:t>
            </a:r>
            <a:r>
              <a:rPr lang="nl-NL" sz="2400" dirty="0"/>
              <a:t> (</a:t>
            </a:r>
            <a:r>
              <a:rPr lang="nl-NL" sz="2400" b="1" dirty="0"/>
              <a:t>hiv</a:t>
            </a:r>
            <a:r>
              <a:rPr lang="nl-NL" sz="2400" dirty="0"/>
              <a:t>). </a:t>
            </a:r>
          </a:p>
          <a:p>
            <a:pPr marL="0" indent="0">
              <a:buNone/>
            </a:pPr>
            <a:r>
              <a:rPr lang="nl-NL" sz="2400" dirty="0"/>
              <a:t>– </a:t>
            </a:r>
            <a:r>
              <a:rPr lang="nl-NL" sz="2400" u="sng" dirty="0"/>
              <a:t>Afweersysteem</a:t>
            </a:r>
            <a:r>
              <a:rPr lang="nl-NL" sz="2400" dirty="0"/>
              <a:t> tegen alle </a:t>
            </a:r>
            <a:r>
              <a:rPr lang="nl-NL" sz="2400" u="sng" dirty="0"/>
              <a:t>ziekteverwekkers</a:t>
            </a:r>
            <a:r>
              <a:rPr lang="nl-NL" sz="2400" dirty="0"/>
              <a:t> is aangetast.</a:t>
            </a:r>
          </a:p>
          <a:p>
            <a:pPr marL="0" indent="0">
              <a:buNone/>
            </a:pPr>
            <a:r>
              <a:rPr lang="nl-NL" sz="2400" dirty="0"/>
              <a:t>– Besmetting vooral via bloed of sperma, vaginaal vocht, voorvocht of moedermelk van een besmette persoon. </a:t>
            </a:r>
          </a:p>
          <a:p>
            <a:pPr marL="0" indent="0">
              <a:buNone/>
            </a:pPr>
            <a:r>
              <a:rPr lang="nl-NL" sz="2400" dirty="0"/>
              <a:t>– Meestal door geslachtsgemeenschap </a:t>
            </a:r>
            <a:r>
              <a:rPr lang="nl-NL" sz="2400" u="sng" dirty="0"/>
              <a:t>zonder condoom</a:t>
            </a:r>
            <a:r>
              <a:rPr lang="nl-NL" sz="2400" dirty="0"/>
              <a:t>, of doordat druggebruikers </a:t>
            </a:r>
            <a:r>
              <a:rPr lang="nl-NL" sz="2400" u="sng" dirty="0"/>
              <a:t>dezelfde spuiten of naalden</a:t>
            </a:r>
            <a:r>
              <a:rPr lang="nl-NL" sz="2400" dirty="0"/>
              <a:t> gebruiken. </a:t>
            </a:r>
          </a:p>
          <a:p>
            <a:pPr marL="0" indent="0">
              <a:buNone/>
            </a:pPr>
            <a:r>
              <a:rPr lang="nl-NL" sz="2400" dirty="0"/>
              <a:t>– Een </a:t>
            </a:r>
            <a:r>
              <a:rPr lang="nl-NL" sz="2400" b="1" dirty="0"/>
              <a:t>seropositieve</a:t>
            </a:r>
            <a:r>
              <a:rPr lang="nl-NL" sz="2400" dirty="0"/>
              <a:t> persoon is besmet met het aidsvirus, maar is nog niet ziek. </a:t>
            </a:r>
          </a:p>
          <a:p>
            <a:pPr marL="0" indent="0">
              <a:buNone/>
            </a:pPr>
            <a:r>
              <a:rPr lang="nl-NL" sz="2400" dirty="0"/>
              <a:t>– Aids wordt behandeld met </a:t>
            </a:r>
            <a:r>
              <a:rPr lang="nl-NL" sz="2400" b="1" dirty="0"/>
              <a:t>hiv-remmers</a:t>
            </a:r>
            <a:r>
              <a:rPr lang="nl-NL" sz="2400" dirty="0"/>
              <a:t>, die de ziekte vertragen maar niet genezen.</a:t>
            </a:r>
          </a:p>
        </p:txBody>
      </p:sp>
    </p:spTree>
    <p:extLst>
      <p:ext uri="{BB962C8B-B14F-4D97-AF65-F5344CB8AC3E}">
        <p14:creationId xmlns:p14="http://schemas.microsoft.com/office/powerpoint/2010/main" val="235399009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</Words>
  <Application>Microsoft Office PowerPoint</Application>
  <PresentationFormat>Breedbeeld</PresentationFormat>
  <Paragraphs>38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1_Kantoorthema</vt:lpstr>
      <vt:lpstr>Les 4 Veilig vrijen</vt:lpstr>
      <vt:lpstr>B6 Geboorteregeling</vt:lpstr>
      <vt:lpstr>PowerPoint-presentatie</vt:lpstr>
      <vt:lpstr> Noodmaatregelen tegen ongewenste zwangerschap</vt:lpstr>
      <vt:lpstr>B8 Seksueel overdraagbare aandoeningen</vt:lpstr>
      <vt:lpstr>Chlamydia</vt:lpstr>
      <vt:lpstr>Aids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Veilig vrijen</dc:title>
  <dc:creator>Gerda Elzinga</dc:creator>
  <cp:lastModifiedBy>Gerda Elzinga</cp:lastModifiedBy>
  <cp:revision>2</cp:revision>
  <dcterms:created xsi:type="dcterms:W3CDTF">2020-05-01T13:33:18Z</dcterms:created>
  <dcterms:modified xsi:type="dcterms:W3CDTF">2020-05-01T13:33:58Z</dcterms:modified>
</cp:coreProperties>
</file>